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6" r:id="rId2"/>
    <p:sldId id="316" r:id="rId3"/>
    <p:sldId id="317" r:id="rId4"/>
    <p:sldId id="293" r:id="rId5"/>
    <p:sldId id="296" r:id="rId6"/>
    <p:sldId id="294" r:id="rId7"/>
    <p:sldId id="295" r:id="rId8"/>
    <p:sldId id="260" r:id="rId9"/>
    <p:sldId id="297" r:id="rId10"/>
    <p:sldId id="308" r:id="rId11"/>
    <p:sldId id="305" r:id="rId12"/>
    <p:sldId id="309" r:id="rId13"/>
    <p:sldId id="301" r:id="rId14"/>
    <p:sldId id="302" r:id="rId15"/>
    <p:sldId id="303" r:id="rId16"/>
    <p:sldId id="304" r:id="rId17"/>
    <p:sldId id="310" r:id="rId18"/>
    <p:sldId id="306" r:id="rId19"/>
    <p:sldId id="311" r:id="rId20"/>
    <p:sldId id="307" r:id="rId21"/>
    <p:sldId id="298" r:id="rId22"/>
    <p:sldId id="312" r:id="rId23"/>
    <p:sldId id="313" r:id="rId24"/>
    <p:sldId id="299" r:id="rId25"/>
    <p:sldId id="314" r:id="rId26"/>
    <p:sldId id="319" r:id="rId27"/>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F63F5B49-63BC-4AB0-B21C-EA3C1A58BC9A}" type="datetimeFigureOut">
              <a:rPr lang="en-US" smtClean="0"/>
              <a:t>1/12/2012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F3B656C4-2A1E-4820-A718-4D84198BFE7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3F5B49-63BC-4AB0-B21C-EA3C1A58BC9A}" type="datetimeFigureOut">
              <a:rPr lang="en-US" smtClean="0"/>
              <a:t>1/12/2012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B656C4-2A1E-4820-A718-4D84198BFE7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3F5B49-63BC-4AB0-B21C-EA3C1A58BC9A}" type="datetimeFigureOut">
              <a:rPr lang="en-US" smtClean="0"/>
              <a:t>1/12/2012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B656C4-2A1E-4820-A718-4D84198BFE7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3F5B49-63BC-4AB0-B21C-EA3C1A58BC9A}" type="datetimeFigureOut">
              <a:rPr lang="en-US" smtClean="0"/>
              <a:t>1/12/2012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B656C4-2A1E-4820-A718-4D84198BFE7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63F5B49-63BC-4AB0-B21C-EA3C1A58BC9A}" type="datetimeFigureOut">
              <a:rPr lang="en-US" smtClean="0"/>
              <a:t>1/12/2012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B656C4-2A1E-4820-A718-4D84198BFE7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3F5B49-63BC-4AB0-B21C-EA3C1A58BC9A}" type="datetimeFigureOut">
              <a:rPr lang="en-US" smtClean="0"/>
              <a:t>1/12/2012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3B656C4-2A1E-4820-A718-4D84198BFE7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63F5B49-63BC-4AB0-B21C-EA3C1A58BC9A}" type="datetimeFigureOut">
              <a:rPr lang="en-US" smtClean="0"/>
              <a:t>1/12/2012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3B656C4-2A1E-4820-A718-4D84198BFE7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63F5B49-63BC-4AB0-B21C-EA3C1A58BC9A}" type="datetimeFigureOut">
              <a:rPr lang="en-US" smtClean="0"/>
              <a:t>1/12/2012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3B656C4-2A1E-4820-A718-4D84198BFE7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63F5B49-63BC-4AB0-B21C-EA3C1A58BC9A}" type="datetimeFigureOut">
              <a:rPr lang="en-US" smtClean="0"/>
              <a:t>1/12/2012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3B656C4-2A1E-4820-A718-4D84198BFE7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3F5B49-63BC-4AB0-B21C-EA3C1A58BC9A}" type="datetimeFigureOut">
              <a:rPr lang="en-US" smtClean="0"/>
              <a:t>1/12/2012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3B656C4-2A1E-4820-A718-4D84198BFE7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3F5B49-63BC-4AB0-B21C-EA3C1A58BC9A}" type="datetimeFigureOut">
              <a:rPr lang="en-US" smtClean="0"/>
              <a:t>1/12/2012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3B656C4-2A1E-4820-A718-4D84198BFE76}" type="slidenum">
              <a:rPr lang="en-US" smtClean="0"/>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63F5B49-63BC-4AB0-B21C-EA3C1A58BC9A}" type="datetimeFigureOut">
              <a:rPr lang="en-US" smtClean="0"/>
              <a:t>1/12/2012</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3B656C4-2A1E-4820-A718-4D84198BFE7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youtube.com/watch?v=Rco9xujjAak&amp;feature=related"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youtube.com/watch?v=f60dheI4ARg&amp;feature=relate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youtube.com/watch?v=D1R-jKKp3N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dirty="0" smtClean="0"/>
              <a:t>Was Steve Jobs an Ignatian Educator? Tinkering, Thinking and Transcendent Beauty..</a:t>
            </a:r>
            <a:endParaRPr lang="en-US" sz="3600" dirty="0"/>
          </a:p>
        </p:txBody>
      </p:sp>
      <p:sp>
        <p:nvSpPr>
          <p:cNvPr id="3" name="Subtitle 2"/>
          <p:cNvSpPr>
            <a:spLocks noGrp="1"/>
          </p:cNvSpPr>
          <p:nvPr>
            <p:ph type="subTitle" idx="1"/>
          </p:nvPr>
        </p:nvSpPr>
        <p:spPr/>
        <p:txBody>
          <a:bodyPr/>
          <a:lstStyle/>
          <a:p>
            <a:r>
              <a:rPr lang="it-IT" dirty="0" smtClean="0"/>
              <a:t>Kevin Gillespie, SJ, Associate Provost</a:t>
            </a:r>
            <a:endParaRPr lang="en-US" dirty="0"/>
          </a:p>
        </p:txBody>
      </p:sp>
    </p:spTree>
    <p:extLst>
      <p:ext uri="{BB962C8B-B14F-4D97-AF65-F5344CB8AC3E}">
        <p14:creationId xmlns:p14="http://schemas.microsoft.com/office/powerpoint/2010/main" val="19749696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Make the Best Product</a:t>
            </a:r>
            <a:endParaRPr lang="en-US" dirty="0"/>
          </a:p>
        </p:txBody>
      </p:sp>
      <p:sp>
        <p:nvSpPr>
          <p:cNvPr id="3" name="Content Placeholder 2"/>
          <p:cNvSpPr>
            <a:spLocks noGrp="1"/>
          </p:cNvSpPr>
          <p:nvPr>
            <p:ph idx="1"/>
          </p:nvPr>
        </p:nvSpPr>
        <p:spPr/>
        <p:txBody>
          <a:bodyPr/>
          <a:lstStyle/>
          <a:p>
            <a:r>
              <a:rPr lang="en-US" dirty="0"/>
              <a:t>http://www.youtube.com/watch?v=Yu0qeb_rJYU&amp;feature=related</a:t>
            </a:r>
          </a:p>
          <a:p>
            <a:endParaRPr lang="en-US" dirty="0"/>
          </a:p>
        </p:txBody>
      </p:sp>
    </p:spTree>
    <p:extLst>
      <p:ext uri="{BB962C8B-B14F-4D97-AF65-F5344CB8AC3E}">
        <p14:creationId xmlns:p14="http://schemas.microsoft.com/office/powerpoint/2010/main" val="14265976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Passionate…Scout Talent </a:t>
            </a:r>
            <a:endParaRPr lang="en-US" dirty="0"/>
          </a:p>
        </p:txBody>
      </p:sp>
      <p:sp>
        <p:nvSpPr>
          <p:cNvPr id="3" name="Content Placeholder 2"/>
          <p:cNvSpPr>
            <a:spLocks noGrp="1"/>
          </p:cNvSpPr>
          <p:nvPr>
            <p:ph idx="1"/>
          </p:nvPr>
        </p:nvSpPr>
        <p:spPr/>
        <p:txBody>
          <a:bodyPr/>
          <a:lstStyle/>
          <a:p>
            <a:r>
              <a:rPr lang="en-US" dirty="0"/>
              <a:t>http://www.youtube.com/watch?v=KuNQgln6TL0&amp;feature=related</a:t>
            </a:r>
          </a:p>
        </p:txBody>
      </p:sp>
    </p:spTree>
    <p:extLst>
      <p:ext uri="{BB962C8B-B14F-4D97-AF65-F5344CB8AC3E}">
        <p14:creationId xmlns:p14="http://schemas.microsoft.com/office/powerpoint/2010/main" val="11457269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Marketing is About Values</a:t>
            </a:r>
            <a:endParaRPr lang="en-US" dirty="0"/>
          </a:p>
        </p:txBody>
      </p:sp>
      <p:sp>
        <p:nvSpPr>
          <p:cNvPr id="3" name="Content Placeholder 2"/>
          <p:cNvSpPr>
            <a:spLocks noGrp="1"/>
          </p:cNvSpPr>
          <p:nvPr>
            <p:ph idx="1"/>
          </p:nvPr>
        </p:nvSpPr>
        <p:spPr/>
        <p:txBody>
          <a:bodyPr/>
          <a:lstStyle/>
          <a:p>
            <a:r>
              <a:rPr lang="en-US" dirty="0"/>
              <a:t>http://www.youtube.com/watch?v=vVCB1vJWQIE&amp;feature=related</a:t>
            </a:r>
          </a:p>
          <a:p>
            <a:endParaRPr lang="en-US" dirty="0"/>
          </a:p>
        </p:txBody>
      </p:sp>
    </p:spTree>
    <p:extLst>
      <p:ext uri="{BB962C8B-B14F-4D97-AF65-F5344CB8AC3E}">
        <p14:creationId xmlns:p14="http://schemas.microsoft.com/office/powerpoint/2010/main" val="32550044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Vision</a:t>
            </a:r>
            <a:endParaRPr lang="en-US" dirty="0"/>
          </a:p>
        </p:txBody>
      </p:sp>
      <p:sp>
        <p:nvSpPr>
          <p:cNvPr id="3" name="Content Placeholder 2"/>
          <p:cNvSpPr>
            <a:spLocks noGrp="1"/>
          </p:cNvSpPr>
          <p:nvPr>
            <p:ph idx="1"/>
          </p:nvPr>
        </p:nvSpPr>
        <p:spPr/>
        <p:txBody>
          <a:bodyPr/>
          <a:lstStyle/>
          <a:p>
            <a:r>
              <a:rPr lang="en-US" dirty="0"/>
              <a:t>There's an old Wayne Gretzky quote that I love. 'I skate to where the puck is going to be, not where it has been.' And we've always tried to do that at Apple. Since the very </a:t>
            </a:r>
            <a:r>
              <a:rPr lang="en-US" dirty="0" smtClean="0"/>
              <a:t>beginning</a:t>
            </a:r>
            <a:r>
              <a:rPr lang="en-US" dirty="0"/>
              <a:t>. And we always will</a:t>
            </a:r>
          </a:p>
        </p:txBody>
      </p:sp>
    </p:spTree>
    <p:extLst>
      <p:ext uri="{BB962C8B-B14F-4D97-AF65-F5344CB8AC3E}">
        <p14:creationId xmlns:p14="http://schemas.microsoft.com/office/powerpoint/2010/main" val="39684420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idx="1"/>
          </p:nvPr>
        </p:nvSpPr>
        <p:spPr/>
        <p:txBody>
          <a:bodyPr/>
          <a:lstStyle/>
          <a:p>
            <a:r>
              <a:rPr lang="en-US" dirty="0"/>
              <a:t>His design sense was greatly influenced by the Buddhism which he experienced in India while on a seven-month spiritual journey.[92] His sense of intuition was also influenced by the spiritual people with whom he studied.[</a:t>
            </a:r>
          </a:p>
        </p:txBody>
      </p:sp>
    </p:spTree>
    <p:extLst>
      <p:ext uri="{BB962C8B-B14F-4D97-AF65-F5344CB8AC3E}">
        <p14:creationId xmlns:p14="http://schemas.microsoft.com/office/powerpoint/2010/main" val="2723424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Teamwork</a:t>
            </a:r>
            <a:endParaRPr lang="en-US" dirty="0"/>
          </a:p>
        </p:txBody>
      </p:sp>
      <p:sp>
        <p:nvSpPr>
          <p:cNvPr id="3" name="Content Placeholder 2"/>
          <p:cNvSpPr>
            <a:spLocks noGrp="1"/>
          </p:cNvSpPr>
          <p:nvPr>
            <p:ph idx="1"/>
          </p:nvPr>
        </p:nvSpPr>
        <p:spPr/>
        <p:txBody>
          <a:bodyPr>
            <a:normAutofit fontScale="85000" lnSpcReduction="20000"/>
          </a:bodyPr>
          <a:lstStyle/>
          <a:p>
            <a:r>
              <a:rPr lang="en-US" dirty="0"/>
              <a:t>When asked about his business model on 60 Minutes, he replied:</a:t>
            </a:r>
          </a:p>
          <a:p>
            <a:r>
              <a:rPr lang="en-US" dirty="0"/>
              <a:t> </a:t>
            </a:r>
            <a:endParaRPr lang="en-US" dirty="0" smtClean="0"/>
          </a:p>
          <a:p>
            <a:r>
              <a:rPr lang="en-US" dirty="0"/>
              <a:t>http://www.youtube.com/watch?v=vVCB1vJWQIE&amp;feature=related</a:t>
            </a:r>
          </a:p>
          <a:p>
            <a:endParaRPr lang="en-US" dirty="0"/>
          </a:p>
          <a:p>
            <a:r>
              <a:rPr lang="en-US" b="1" i="1" dirty="0" smtClean="0"/>
              <a:t>My </a:t>
            </a:r>
            <a:r>
              <a:rPr lang="en-US" b="1" i="1" dirty="0"/>
              <a:t>model for business is The Beatles: They were four guys that kept each other's negative tendencies in check; they balanced each other. And the total was greater than the sum of the parts. Great things in business are never done by one person, they are done by a team of people</a:t>
            </a:r>
          </a:p>
        </p:txBody>
      </p:sp>
    </p:spTree>
    <p:extLst>
      <p:ext uri="{BB962C8B-B14F-4D97-AF65-F5344CB8AC3E}">
        <p14:creationId xmlns:p14="http://schemas.microsoft.com/office/powerpoint/2010/main" val="22673813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Sell Dreams not Products</a:t>
            </a:r>
            <a:endParaRPr lang="en-US" dirty="0"/>
          </a:p>
        </p:txBody>
      </p:sp>
      <p:sp>
        <p:nvSpPr>
          <p:cNvPr id="3" name="Content Placeholder 2"/>
          <p:cNvSpPr>
            <a:spLocks noGrp="1"/>
          </p:cNvSpPr>
          <p:nvPr>
            <p:ph idx="1"/>
          </p:nvPr>
        </p:nvSpPr>
        <p:spPr/>
        <p:txBody>
          <a:bodyPr/>
          <a:lstStyle/>
          <a:p>
            <a:r>
              <a:rPr lang="en-US" dirty="0"/>
              <a:t>http://www.youtube.com/watch?v=EbtVvkSnS7A&amp;feature=related</a:t>
            </a:r>
          </a:p>
          <a:p>
            <a:endParaRPr lang="en-US" dirty="0"/>
          </a:p>
        </p:txBody>
      </p:sp>
    </p:spTree>
    <p:extLst>
      <p:ext uri="{BB962C8B-B14F-4D97-AF65-F5344CB8AC3E}">
        <p14:creationId xmlns:p14="http://schemas.microsoft.com/office/powerpoint/2010/main" val="32699521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Think Differently</a:t>
            </a:r>
            <a:endParaRPr lang="en-US" dirty="0"/>
          </a:p>
        </p:txBody>
      </p:sp>
      <p:sp>
        <p:nvSpPr>
          <p:cNvPr id="3" name="Content Placeholder 2"/>
          <p:cNvSpPr>
            <a:spLocks noGrp="1"/>
          </p:cNvSpPr>
          <p:nvPr>
            <p:ph idx="1"/>
          </p:nvPr>
        </p:nvSpPr>
        <p:spPr/>
        <p:txBody>
          <a:bodyPr/>
          <a:lstStyle/>
          <a:p>
            <a:r>
              <a:rPr lang="en-US" dirty="0">
                <a:hlinkClick r:id="rId2"/>
              </a:rPr>
              <a:t>http://</a:t>
            </a:r>
            <a:r>
              <a:rPr lang="en-US" dirty="0" smtClean="0">
                <a:hlinkClick r:id="rId2"/>
              </a:rPr>
              <a:t>www.youtube.com/watch?v=Rco9xujjAak&amp;feature=related</a:t>
            </a:r>
            <a:endParaRPr lang="en-US" dirty="0" smtClean="0"/>
          </a:p>
          <a:p>
            <a:endParaRPr lang="en-US" dirty="0"/>
          </a:p>
          <a:p>
            <a:r>
              <a:rPr lang="en-US" dirty="0" smtClean="0"/>
              <a:t>People who are out to change the world…</a:t>
            </a:r>
            <a:endParaRPr lang="en-US" dirty="0"/>
          </a:p>
        </p:txBody>
      </p:sp>
    </p:spTree>
    <p:extLst>
      <p:ext uri="{BB962C8B-B14F-4D97-AF65-F5344CB8AC3E}">
        <p14:creationId xmlns:p14="http://schemas.microsoft.com/office/powerpoint/2010/main" val="6121185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Apple Store</a:t>
            </a:r>
            <a:endParaRPr lang="en-US" dirty="0"/>
          </a:p>
        </p:txBody>
      </p:sp>
      <p:sp>
        <p:nvSpPr>
          <p:cNvPr id="3" name="Content Placeholder 2"/>
          <p:cNvSpPr>
            <a:spLocks noGrp="1"/>
          </p:cNvSpPr>
          <p:nvPr>
            <p:ph idx="1"/>
          </p:nvPr>
        </p:nvSpPr>
        <p:spPr/>
        <p:txBody>
          <a:bodyPr/>
          <a:lstStyle/>
          <a:p>
            <a:r>
              <a:rPr lang="en-US" dirty="0"/>
              <a:t>http://www.youtube.com/watch?v=IBMR3FUNsD4&amp;feature=related</a:t>
            </a:r>
          </a:p>
          <a:p>
            <a:endParaRPr lang="en-US" dirty="0" smtClean="0"/>
          </a:p>
          <a:p>
            <a:r>
              <a:rPr lang="en-US" dirty="0" smtClean="0"/>
              <a:t>Even a place for the Genius Bar</a:t>
            </a:r>
            <a:endParaRPr lang="en-US" dirty="0"/>
          </a:p>
        </p:txBody>
      </p:sp>
    </p:spTree>
    <p:extLst>
      <p:ext uri="{BB962C8B-B14F-4D97-AF65-F5344CB8AC3E}">
        <p14:creationId xmlns:p14="http://schemas.microsoft.com/office/powerpoint/2010/main" val="4034591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Creative Collaboration</a:t>
            </a:r>
            <a:endParaRPr lang="en-US" dirty="0"/>
          </a:p>
        </p:txBody>
      </p:sp>
      <p:sp>
        <p:nvSpPr>
          <p:cNvPr id="3" name="Content Placeholder 2"/>
          <p:cNvSpPr>
            <a:spLocks noGrp="1"/>
          </p:cNvSpPr>
          <p:nvPr>
            <p:ph idx="1"/>
          </p:nvPr>
        </p:nvSpPr>
        <p:spPr/>
        <p:txBody>
          <a:bodyPr/>
          <a:lstStyle/>
          <a:p>
            <a:r>
              <a:rPr lang="en-US" dirty="0">
                <a:hlinkClick r:id="rId2"/>
              </a:rPr>
              <a:t>http://</a:t>
            </a:r>
            <a:r>
              <a:rPr lang="en-US" dirty="0" smtClean="0">
                <a:hlinkClick r:id="rId2"/>
              </a:rPr>
              <a:t>www.youtube.com/watch?v=f60dheI4ARg&amp;feature=related</a:t>
            </a:r>
            <a:endParaRPr lang="en-US" dirty="0"/>
          </a:p>
          <a:p>
            <a:r>
              <a:rPr lang="en-US" dirty="0" smtClean="0"/>
              <a:t>Trusting that other folks are going to come through with their parts..</a:t>
            </a:r>
            <a:endParaRPr lang="en-US" dirty="0"/>
          </a:p>
        </p:txBody>
      </p:sp>
    </p:spTree>
    <p:extLst>
      <p:ext uri="{BB962C8B-B14F-4D97-AF65-F5344CB8AC3E}">
        <p14:creationId xmlns:p14="http://schemas.microsoft.com/office/powerpoint/2010/main" val="15204834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Isaacson’s  Summary Statement</a:t>
            </a:r>
            <a:endParaRPr lang="en-US" dirty="0"/>
          </a:p>
        </p:txBody>
      </p:sp>
      <p:sp>
        <p:nvSpPr>
          <p:cNvPr id="3" name="Content Placeholder 2"/>
          <p:cNvSpPr>
            <a:spLocks noGrp="1"/>
          </p:cNvSpPr>
          <p:nvPr>
            <p:ph idx="1"/>
          </p:nvPr>
        </p:nvSpPr>
        <p:spPr/>
        <p:txBody>
          <a:bodyPr>
            <a:normAutofit/>
          </a:bodyPr>
          <a:lstStyle/>
          <a:p>
            <a:r>
              <a:rPr lang="en-US" dirty="0"/>
              <a:t> At a time when the United States is seeking ways to sustain its innovative edge and when societies around the world are trying to build creative digital-age economies, Jobs stands as the ultimate icon of inventiveness imagination and sustained innovation.</a:t>
            </a:r>
          </a:p>
          <a:p>
            <a:endParaRPr lang="en-US" dirty="0" smtClean="0"/>
          </a:p>
          <a:p>
            <a:r>
              <a:rPr lang="en-US" dirty="0" smtClean="0"/>
              <a:t>Walter Isaacson (2011) </a:t>
            </a:r>
            <a:r>
              <a:rPr lang="en-US" i="1" dirty="0" smtClean="0"/>
              <a:t>Steve Jobs ,</a:t>
            </a:r>
            <a:r>
              <a:rPr lang="en-US" dirty="0" smtClean="0"/>
              <a:t>p. xxi.</a:t>
            </a:r>
            <a:endParaRPr lang="en-US" dirty="0"/>
          </a:p>
          <a:p>
            <a:endParaRPr lang="en-US" dirty="0"/>
          </a:p>
          <a:p>
            <a:endParaRPr lang="en-US" dirty="0"/>
          </a:p>
        </p:txBody>
      </p:sp>
    </p:spTree>
    <p:extLst>
      <p:ext uri="{BB962C8B-B14F-4D97-AF65-F5344CB8AC3E}">
        <p14:creationId xmlns:p14="http://schemas.microsoft.com/office/powerpoint/2010/main" val="1041807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Not Afraid to Ask</a:t>
            </a:r>
            <a:endParaRPr lang="en-US" dirty="0"/>
          </a:p>
        </p:txBody>
      </p:sp>
      <p:sp>
        <p:nvSpPr>
          <p:cNvPr id="3" name="Content Placeholder 2"/>
          <p:cNvSpPr>
            <a:spLocks noGrp="1"/>
          </p:cNvSpPr>
          <p:nvPr>
            <p:ph idx="1"/>
          </p:nvPr>
        </p:nvSpPr>
        <p:spPr/>
        <p:txBody>
          <a:bodyPr/>
          <a:lstStyle/>
          <a:p>
            <a:r>
              <a:rPr lang="en-US" dirty="0"/>
              <a:t>http://www.youtube.com/watch?v=zkTf0LmDqKI&amp;feature=related</a:t>
            </a:r>
          </a:p>
          <a:p>
            <a:endParaRPr lang="en-US" dirty="0"/>
          </a:p>
        </p:txBody>
      </p:sp>
    </p:spTree>
    <p:extLst>
      <p:ext uri="{BB962C8B-B14F-4D97-AF65-F5344CB8AC3E}">
        <p14:creationId xmlns:p14="http://schemas.microsoft.com/office/powerpoint/2010/main" val="12671273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Sense of Transcendence</a:t>
            </a:r>
            <a:endParaRPr lang="en-US" dirty="0"/>
          </a:p>
        </p:txBody>
      </p:sp>
      <p:sp>
        <p:nvSpPr>
          <p:cNvPr id="3" name="Content Placeholder 2"/>
          <p:cNvSpPr>
            <a:spLocks noGrp="1"/>
          </p:cNvSpPr>
          <p:nvPr>
            <p:ph idx="1"/>
          </p:nvPr>
        </p:nvSpPr>
        <p:spPr/>
        <p:txBody>
          <a:bodyPr/>
          <a:lstStyle/>
          <a:p>
            <a:r>
              <a:rPr lang="en-US" dirty="0"/>
              <a:t>According to Simpson, Jobs "looked at his sister Patty, then for a long time at his children, then at his life's partner, Laurene, and then over their shoulders past them". His last words, spoken hours before his death, were:</a:t>
            </a:r>
          </a:p>
          <a:p>
            <a:r>
              <a:rPr lang="en-US" dirty="0"/>
              <a:t> "Oh wow. Oh wow. Oh wow."[107</a:t>
            </a:r>
          </a:p>
          <a:p>
            <a:endParaRPr lang="en-US" dirty="0"/>
          </a:p>
        </p:txBody>
      </p:sp>
    </p:spTree>
    <p:extLst>
      <p:ext uri="{BB962C8B-B14F-4D97-AF65-F5344CB8AC3E}">
        <p14:creationId xmlns:p14="http://schemas.microsoft.com/office/powerpoint/2010/main" val="18695015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Evaluating Jobs as an Ignatian  Educator</a:t>
            </a:r>
            <a:endParaRPr lang="en-US" dirty="0"/>
          </a:p>
        </p:txBody>
      </p:sp>
      <p:sp>
        <p:nvSpPr>
          <p:cNvPr id="3" name="Content Placeholder 2"/>
          <p:cNvSpPr>
            <a:spLocks noGrp="1"/>
          </p:cNvSpPr>
          <p:nvPr>
            <p:ph idx="1"/>
          </p:nvPr>
        </p:nvSpPr>
        <p:spPr/>
        <p:txBody>
          <a:bodyPr/>
          <a:lstStyle/>
          <a:p>
            <a:endParaRPr lang="en-US" dirty="0" smtClean="0"/>
          </a:p>
          <a:p>
            <a:r>
              <a:rPr lang="en-US" dirty="0" smtClean="0"/>
              <a:t>Four Cultures  of the West  (John O’Malley’s)</a:t>
            </a:r>
          </a:p>
          <a:p>
            <a:r>
              <a:rPr lang="en-US" dirty="0" smtClean="0"/>
              <a:t>Prophetic</a:t>
            </a:r>
          </a:p>
          <a:p>
            <a:r>
              <a:rPr lang="en-US" dirty="0" smtClean="0"/>
              <a:t>Academic</a:t>
            </a:r>
          </a:p>
          <a:p>
            <a:r>
              <a:rPr lang="en-US" dirty="0" smtClean="0"/>
              <a:t>Humanistic</a:t>
            </a:r>
          </a:p>
          <a:p>
            <a:r>
              <a:rPr lang="en-US" dirty="0" smtClean="0"/>
              <a:t>Art and Performance</a:t>
            </a:r>
            <a:endParaRPr lang="en-US" dirty="0"/>
          </a:p>
        </p:txBody>
      </p:sp>
    </p:spTree>
    <p:extLst>
      <p:ext uri="{BB962C8B-B14F-4D97-AF65-F5344CB8AC3E}">
        <p14:creationId xmlns:p14="http://schemas.microsoft.com/office/powerpoint/2010/main" val="42270168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Jobs and Transformative Education</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4644871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Walter Ong, S.J. on Digitization</a:t>
            </a:r>
            <a:endParaRPr lang="en-US" dirty="0"/>
          </a:p>
        </p:txBody>
      </p:sp>
      <p:sp>
        <p:nvSpPr>
          <p:cNvPr id="3" name="Content Placeholder 2"/>
          <p:cNvSpPr>
            <a:spLocks noGrp="1"/>
          </p:cNvSpPr>
          <p:nvPr>
            <p:ph idx="1"/>
          </p:nvPr>
        </p:nvSpPr>
        <p:spPr/>
        <p:txBody>
          <a:bodyPr>
            <a:normAutofit fontScale="92500"/>
          </a:bodyPr>
          <a:lstStyle/>
          <a:p>
            <a:endParaRPr lang="en-US" dirty="0" smtClean="0"/>
          </a:p>
          <a:p>
            <a:r>
              <a:rPr lang="en-US" dirty="0" smtClean="0"/>
              <a:t>Digits start by being connected to the person</a:t>
            </a:r>
          </a:p>
          <a:p>
            <a:endParaRPr lang="en-US" dirty="0"/>
          </a:p>
          <a:p>
            <a:r>
              <a:rPr lang="en-US" dirty="0"/>
              <a:t>Primary and Secondary Orality</a:t>
            </a:r>
          </a:p>
          <a:p>
            <a:endParaRPr lang="en-US" dirty="0" smtClean="0"/>
          </a:p>
          <a:p>
            <a:endParaRPr lang="en-US" dirty="0"/>
          </a:p>
          <a:p>
            <a:r>
              <a:rPr lang="en-US" dirty="0" smtClean="0"/>
              <a:t>Digitization (Computers)  and hermeneutics (Interpretations of the text) serve one another.</a:t>
            </a:r>
          </a:p>
          <a:p>
            <a:endParaRPr lang="en-US" dirty="0"/>
          </a:p>
        </p:txBody>
      </p:sp>
    </p:spTree>
    <p:extLst>
      <p:ext uri="{BB962C8B-B14F-4D97-AF65-F5344CB8AC3E}">
        <p14:creationId xmlns:p14="http://schemas.microsoft.com/office/powerpoint/2010/main" val="19756035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Impact and Implications for the Future</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7507479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89387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Isaacson’s  Summary Statement</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a:t>He knew that the best way to create value in the 21st-century was to connect creativity with technology so he built a company where leaps of imagination were combined with remarkable feats of engineering.</a:t>
            </a:r>
          </a:p>
          <a:p>
            <a:endParaRPr lang="en-US" dirty="0"/>
          </a:p>
          <a:p>
            <a:r>
              <a:rPr lang="en-US" dirty="0"/>
              <a:t> He and his colleagues at Apple were able to think differently. They developed not merely modest product advances based on focus groups, but whole new devices and services that consumers did not yet know they needed</a:t>
            </a:r>
            <a:r>
              <a:rPr lang="en-US" dirty="0" smtClean="0"/>
              <a:t>.</a:t>
            </a:r>
          </a:p>
          <a:p>
            <a:pPr marL="0" indent="0">
              <a:buNone/>
            </a:pPr>
            <a:endParaRPr lang="en-US" dirty="0" smtClean="0"/>
          </a:p>
          <a:p>
            <a:r>
              <a:rPr lang="en-US" dirty="0" smtClean="0"/>
              <a:t>Ibid. </a:t>
            </a:r>
            <a:endParaRPr lang="en-US" dirty="0"/>
          </a:p>
          <a:p>
            <a:endParaRPr lang="en-US" dirty="0" smtClean="0"/>
          </a:p>
          <a:p>
            <a:endParaRPr lang="en-US" dirty="0"/>
          </a:p>
        </p:txBody>
      </p:sp>
    </p:spTree>
    <p:extLst>
      <p:ext uri="{BB962C8B-B14F-4D97-AF65-F5344CB8AC3E}">
        <p14:creationId xmlns:p14="http://schemas.microsoft.com/office/powerpoint/2010/main" val="3259409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1955- Born  in San Francisco </a:t>
            </a:r>
            <a:r>
              <a:rPr lang="en-US" dirty="0"/>
              <a:t>on 24 </a:t>
            </a:r>
            <a:r>
              <a:rPr lang="en-US" dirty="0" smtClean="0"/>
              <a:t>February</a:t>
            </a:r>
          </a:p>
          <a:p>
            <a:endParaRPr lang="en-US" dirty="0"/>
          </a:p>
          <a:p>
            <a:r>
              <a:rPr lang="en-US" dirty="0" smtClean="0"/>
              <a:t> </a:t>
            </a:r>
            <a:r>
              <a:rPr lang="en-US" dirty="0"/>
              <a:t>1955, to two university students, Joanne Carole Schieble and Syrian born Abdulfattah "John" Jandali </a:t>
            </a:r>
            <a:r>
              <a:rPr lang="en-US" dirty="0" smtClean="0"/>
              <a:t>(who </a:t>
            </a:r>
            <a:r>
              <a:rPr lang="en-US" dirty="0"/>
              <a:t>were both unmarried at the </a:t>
            </a:r>
            <a:r>
              <a:rPr lang="en-US" dirty="0" smtClean="0"/>
              <a:t>time</a:t>
            </a:r>
          </a:p>
          <a:p>
            <a:endParaRPr lang="en-US" dirty="0" smtClean="0"/>
          </a:p>
          <a:p>
            <a:r>
              <a:rPr lang="en-US" dirty="0"/>
              <a:t>He was adopted at birth by Paul Reinhold Jobs (1922–1993) and Clara Jobs (</a:t>
            </a:r>
            <a:r>
              <a:rPr lang="en-US" dirty="0" smtClean="0"/>
              <a:t>1924–1986)</a:t>
            </a:r>
            <a:endParaRPr lang="en-US" dirty="0"/>
          </a:p>
          <a:p>
            <a:r>
              <a:rPr lang="en-US" dirty="0"/>
              <a:t>His biological parents subsequently married (December 1955), had a second child Mona Simpson in 1957, and divorced in 1962</a:t>
            </a:r>
            <a:endParaRPr lang="en-US" dirty="0" smtClean="0"/>
          </a:p>
          <a:p>
            <a:endParaRPr lang="en-US" dirty="0"/>
          </a:p>
          <a:p>
            <a:endParaRPr lang="en-US" dirty="0"/>
          </a:p>
          <a:p>
            <a:endParaRPr lang="en-US" dirty="0"/>
          </a:p>
        </p:txBody>
      </p:sp>
    </p:spTree>
    <p:extLst>
      <p:ext uri="{BB962C8B-B14F-4D97-AF65-F5344CB8AC3E}">
        <p14:creationId xmlns:p14="http://schemas.microsoft.com/office/powerpoint/2010/main" val="4337569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Youth</a:t>
            </a:r>
            <a:endParaRPr lang="en-US" dirty="0"/>
          </a:p>
        </p:txBody>
      </p:sp>
      <p:sp>
        <p:nvSpPr>
          <p:cNvPr id="3" name="Content Placeholder 2"/>
          <p:cNvSpPr>
            <a:spLocks noGrp="1"/>
          </p:cNvSpPr>
          <p:nvPr>
            <p:ph idx="1"/>
          </p:nvPr>
        </p:nvSpPr>
        <p:spPr/>
        <p:txBody>
          <a:bodyPr>
            <a:normAutofit fontScale="85000" lnSpcReduction="20000"/>
          </a:bodyPr>
          <a:lstStyle/>
          <a:p>
            <a:pPr marL="114300" indent="0">
              <a:buNone/>
            </a:pPr>
            <a:r>
              <a:rPr lang="en-US" dirty="0" smtClean="0"/>
              <a:t>As a youth he  would enjoy going with his father to junkyards and  we tinker over cars with his mechanical father in the family garage. It was from this garage where Jobs launched his computer business. </a:t>
            </a:r>
          </a:p>
          <a:p>
            <a:pPr marL="114300" indent="0">
              <a:buNone/>
            </a:pPr>
            <a:endParaRPr lang="en-US" dirty="0"/>
          </a:p>
          <a:p>
            <a:pPr marL="114300" indent="0">
              <a:buNone/>
            </a:pPr>
            <a:r>
              <a:rPr lang="en-US" dirty="0" smtClean="0"/>
              <a:t>1972-73-Dropped out and “dropped in” at Reed College</a:t>
            </a:r>
          </a:p>
          <a:p>
            <a:pPr marL="114300" indent="0">
              <a:buNone/>
            </a:pPr>
            <a:endParaRPr lang="en-US" dirty="0" smtClean="0"/>
          </a:p>
          <a:p>
            <a:pPr marL="114300" indent="0">
              <a:buNone/>
            </a:pPr>
            <a:r>
              <a:rPr lang="en-US" dirty="0" smtClean="0"/>
              <a:t>1974- Traveled </a:t>
            </a:r>
            <a:r>
              <a:rPr lang="en-US" dirty="0"/>
              <a:t>to India </a:t>
            </a:r>
            <a:r>
              <a:rPr lang="en-US" dirty="0" smtClean="0"/>
              <a:t> with some friends in search </a:t>
            </a:r>
            <a:r>
              <a:rPr lang="en-US" dirty="0"/>
              <a:t>of spiritual </a:t>
            </a:r>
            <a:r>
              <a:rPr lang="en-US" dirty="0" smtClean="0"/>
              <a:t>enlightenment. He began reading </a:t>
            </a:r>
            <a:r>
              <a:rPr lang="en-US" i="1" dirty="0" smtClean="0"/>
              <a:t>The Autobiography of a Yogi </a:t>
            </a:r>
            <a:r>
              <a:rPr lang="en-US" dirty="0" smtClean="0"/>
              <a:t>which he read at least once a year.</a:t>
            </a:r>
            <a:endParaRPr lang="en-US" dirty="0"/>
          </a:p>
          <a:p>
            <a:endParaRPr lang="en-US" dirty="0"/>
          </a:p>
        </p:txBody>
      </p:sp>
    </p:spTree>
    <p:extLst>
      <p:ext uri="{BB962C8B-B14F-4D97-AF65-F5344CB8AC3E}">
        <p14:creationId xmlns:p14="http://schemas.microsoft.com/office/powerpoint/2010/main" val="3826964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Apple</a:t>
            </a:r>
            <a:endParaRPr lang="en-US" dirty="0"/>
          </a:p>
        </p:txBody>
      </p:sp>
      <p:sp>
        <p:nvSpPr>
          <p:cNvPr id="3" name="Content Placeholder 2"/>
          <p:cNvSpPr>
            <a:spLocks noGrp="1"/>
          </p:cNvSpPr>
          <p:nvPr>
            <p:ph idx="1"/>
          </p:nvPr>
        </p:nvSpPr>
        <p:spPr/>
        <p:txBody>
          <a:bodyPr>
            <a:normAutofit fontScale="77500" lnSpcReduction="20000"/>
          </a:bodyPr>
          <a:lstStyle/>
          <a:p>
            <a:r>
              <a:rPr lang="en-US" dirty="0"/>
              <a:t>In the late 1970s, Apple co-founder Steve Wozniak engineered one of the first commercially successful lines of personal computers, the Apple II series. Jobs directed its aesthetic design and marketing along with A.C. "Mike" Markkula, Jr. and others</a:t>
            </a:r>
            <a:r>
              <a:rPr lang="en-US" dirty="0" smtClean="0"/>
              <a:t>.</a:t>
            </a:r>
          </a:p>
          <a:p>
            <a:endParaRPr lang="en-US" dirty="0" smtClean="0"/>
          </a:p>
          <a:p>
            <a:r>
              <a:rPr lang="en-US" dirty="0"/>
              <a:t>In the early 1980s, Jobs was among the first to see the commercial potential of Xerox PARC's mouse-driven graphical user interface, which led to the creation of the Apple Lisa </a:t>
            </a:r>
            <a:r>
              <a:rPr lang="en-US" dirty="0" smtClean="0"/>
              <a:t>.</a:t>
            </a:r>
          </a:p>
          <a:p>
            <a:endParaRPr lang="en-US" dirty="0" smtClean="0"/>
          </a:p>
          <a:p>
            <a:r>
              <a:rPr lang="en-US" dirty="0" smtClean="0"/>
              <a:t>1984-The Super Bowl Ad</a:t>
            </a:r>
          </a:p>
          <a:p>
            <a:endParaRPr lang="en-US" dirty="0" smtClean="0"/>
          </a:p>
          <a:p>
            <a:r>
              <a:rPr lang="en-US" dirty="0"/>
              <a:t>http://www.youtube.com/watch?v=OYecfV3ubP8</a:t>
            </a:r>
          </a:p>
        </p:txBody>
      </p:sp>
    </p:spTree>
    <p:extLst>
      <p:ext uri="{BB962C8B-B14F-4D97-AF65-F5344CB8AC3E}">
        <p14:creationId xmlns:p14="http://schemas.microsoft.com/office/powerpoint/2010/main" val="25047241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Pixer</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1985- Jobs left Apple after a losing </a:t>
            </a:r>
            <a:r>
              <a:rPr lang="en-US" dirty="0"/>
              <a:t>a power struggle with the board of directors in </a:t>
            </a:r>
            <a:r>
              <a:rPr lang="en-US" dirty="0" smtClean="0"/>
              <a:t>1985. He went on to found </a:t>
            </a:r>
            <a:r>
              <a:rPr lang="en-US" dirty="0"/>
              <a:t>NeXT, </a:t>
            </a:r>
            <a:r>
              <a:rPr lang="en-US" dirty="0" smtClean="0"/>
              <a:t> which achieved limited success.</a:t>
            </a:r>
          </a:p>
          <a:p>
            <a:r>
              <a:rPr lang="en-US" dirty="0"/>
              <a:t>In </a:t>
            </a:r>
            <a:r>
              <a:rPr lang="en-US" dirty="0" smtClean="0"/>
              <a:t>1986- </a:t>
            </a:r>
            <a:r>
              <a:rPr lang="en-US" dirty="0"/>
              <a:t>he acquired the computer graphics division of Lucasfilm Ltd, which </a:t>
            </a:r>
            <a:r>
              <a:rPr lang="en-US" dirty="0" smtClean="0"/>
              <a:t>later became Pixar </a:t>
            </a:r>
            <a:r>
              <a:rPr lang="en-US" dirty="0"/>
              <a:t>Animation </a:t>
            </a:r>
            <a:r>
              <a:rPr lang="en-US" dirty="0" smtClean="0"/>
              <a:t>Studios</a:t>
            </a:r>
            <a:r>
              <a:rPr lang="en-US" dirty="0"/>
              <a:t> </a:t>
            </a:r>
            <a:r>
              <a:rPr lang="en-US" dirty="0" smtClean="0"/>
              <a:t>from which in 1995 came the award winning movie Toy Story.</a:t>
            </a:r>
          </a:p>
          <a:p>
            <a:r>
              <a:rPr lang="en-US" dirty="0" smtClean="0"/>
              <a:t> </a:t>
            </a:r>
            <a:r>
              <a:rPr lang="en-US" dirty="0"/>
              <a:t>In 1996, NeXT was acquired by Apple. The deal brought Jobs back to the company he </a:t>
            </a:r>
            <a:r>
              <a:rPr lang="en-US" dirty="0" smtClean="0"/>
              <a:t>co-founded. Jobs </a:t>
            </a:r>
            <a:r>
              <a:rPr lang="en-US" dirty="0"/>
              <a:t>was named Apple advisor in 1996, interim CEO in 1997, and CEO from 2000 until his </a:t>
            </a:r>
            <a:r>
              <a:rPr lang="en-US" dirty="0" smtClean="0"/>
              <a:t>resignation</a:t>
            </a:r>
          </a:p>
          <a:p>
            <a:r>
              <a:rPr lang="en-US" dirty="0" smtClean="0"/>
              <a:t>2003-</a:t>
            </a:r>
            <a:endParaRPr lang="en-US" dirty="0"/>
          </a:p>
        </p:txBody>
      </p:sp>
    </p:spTree>
    <p:extLst>
      <p:ext uri="{BB962C8B-B14F-4D97-AF65-F5344CB8AC3E}">
        <p14:creationId xmlns:p14="http://schemas.microsoft.com/office/powerpoint/2010/main" val="10212889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Inventor and Innovator</a:t>
            </a:r>
            <a:endParaRPr lang="en-US" dirty="0"/>
          </a:p>
        </p:txBody>
      </p:sp>
      <p:sp>
        <p:nvSpPr>
          <p:cNvPr id="3" name="Content Placeholder 2"/>
          <p:cNvSpPr>
            <a:spLocks noGrp="1"/>
          </p:cNvSpPr>
          <p:nvPr>
            <p:ph idx="1"/>
          </p:nvPr>
        </p:nvSpPr>
        <p:spPr/>
        <p:txBody>
          <a:bodyPr/>
          <a:lstStyle/>
          <a:p>
            <a:r>
              <a:rPr lang="en-US" dirty="0"/>
              <a:t>As of October 9, 2011, Jobs is listed as either primary inventor or co-inventor in 342 United States patents or patent applications related to a range of technologies from actual computer and portable devices to user interfaces (including touch-based), speakers, keyboards, power adapters, staircases, clasps, sleeves, lanyards and packages</a:t>
            </a:r>
          </a:p>
        </p:txBody>
      </p:sp>
    </p:spTree>
    <p:extLst>
      <p:ext uri="{BB962C8B-B14F-4D97-AF65-F5344CB8AC3E}">
        <p14:creationId xmlns:p14="http://schemas.microsoft.com/office/powerpoint/2010/main" val="24423931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Cancer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 </a:t>
            </a:r>
            <a:r>
              <a:rPr lang="en-US" dirty="0"/>
              <a:t>2003, Jobs was diagnosed with a rare form of pancreatic cancer. </a:t>
            </a:r>
            <a:endParaRPr lang="en-US" dirty="0" smtClean="0"/>
          </a:p>
          <a:p>
            <a:r>
              <a:rPr lang="en-US" dirty="0" smtClean="0"/>
              <a:t>2005-Gave speech at Stanford university’s commencement.</a:t>
            </a:r>
          </a:p>
          <a:p>
            <a:r>
              <a:rPr lang="en-US" dirty="0" smtClean="0">
                <a:hlinkClick r:id="rId2"/>
              </a:rPr>
              <a:t>http</a:t>
            </a:r>
            <a:r>
              <a:rPr lang="en-US" dirty="0">
                <a:hlinkClick r:id="rId2"/>
              </a:rPr>
              <a:t>://</a:t>
            </a:r>
            <a:r>
              <a:rPr lang="en-US" dirty="0" smtClean="0">
                <a:hlinkClick r:id="rId2"/>
              </a:rPr>
              <a:t>www.youtube.com/watch?v=D1R-jKKp3NA</a:t>
            </a:r>
            <a:endParaRPr lang="en-US" dirty="0" smtClean="0"/>
          </a:p>
          <a:p>
            <a:endParaRPr lang="en-US" dirty="0"/>
          </a:p>
          <a:p>
            <a:r>
              <a:rPr lang="en-US" dirty="0" smtClean="0"/>
              <a:t>2009-Underwent a liver transplant. But health later declined. </a:t>
            </a:r>
          </a:p>
          <a:p>
            <a:r>
              <a:rPr lang="en-US" dirty="0" smtClean="0"/>
              <a:t>2011-In August </a:t>
            </a:r>
            <a:r>
              <a:rPr lang="en-US" dirty="0"/>
              <a:t>during his third medical leave, Jobs resigned as CEO, but continued to work for Apple as Chairman of the Board until his death</a:t>
            </a:r>
            <a:r>
              <a:rPr lang="en-US" dirty="0" smtClean="0"/>
              <a:t>.</a:t>
            </a:r>
          </a:p>
          <a:p>
            <a:endParaRPr lang="en-US" dirty="0"/>
          </a:p>
          <a:p>
            <a:r>
              <a:rPr lang="en-US" dirty="0"/>
              <a:t>On October 5, 2011, he died in his Palo Alto home, aged 56</a:t>
            </a:r>
          </a:p>
          <a:p>
            <a:endParaRPr lang="en-US" dirty="0"/>
          </a:p>
        </p:txBody>
      </p:sp>
    </p:spTree>
    <p:extLst>
      <p:ext uri="{BB962C8B-B14F-4D97-AF65-F5344CB8AC3E}">
        <p14:creationId xmlns:p14="http://schemas.microsoft.com/office/powerpoint/2010/main" val="12073344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1600</TotalTime>
  <Words>1021</Words>
  <Application>Microsoft Office PowerPoint</Application>
  <PresentationFormat>On-screen Show (4:3)</PresentationFormat>
  <Paragraphs>101</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Aspect</vt:lpstr>
      <vt:lpstr>Was Steve Jobs an Ignatian Educator? Tinkering, Thinking and Transcendent Beauty..</vt:lpstr>
      <vt:lpstr>Isaacson’s  Summary Statement</vt:lpstr>
      <vt:lpstr>Isaacson’s  Summary Statement </vt:lpstr>
      <vt:lpstr>Timeline</vt:lpstr>
      <vt:lpstr>Youth</vt:lpstr>
      <vt:lpstr>Apple</vt:lpstr>
      <vt:lpstr>NeXT, Pixer</vt:lpstr>
      <vt:lpstr>Inventor and Innovator</vt:lpstr>
      <vt:lpstr>Cancer </vt:lpstr>
      <vt:lpstr> Make the Best Product</vt:lpstr>
      <vt:lpstr>Be Passionate…Scout Talent </vt:lpstr>
      <vt:lpstr>Marketing is About Values</vt:lpstr>
      <vt:lpstr>Vision</vt:lpstr>
      <vt:lpstr>Design</vt:lpstr>
      <vt:lpstr>Teamwork</vt:lpstr>
      <vt:lpstr>Sell Dreams not Products</vt:lpstr>
      <vt:lpstr>Think Differently</vt:lpstr>
      <vt:lpstr>The Apple Store</vt:lpstr>
      <vt:lpstr>Creative Collaboration</vt:lpstr>
      <vt:lpstr>Be  Not Afraid to Ask</vt:lpstr>
      <vt:lpstr>Sense of Transcendence</vt:lpstr>
      <vt:lpstr>Evaluating Jobs as an Ignatian  Educator</vt:lpstr>
      <vt:lpstr>Jobs and Transformative Education</vt:lpstr>
      <vt:lpstr>Walter Ong, S.J. on Digitization</vt:lpstr>
      <vt:lpstr>Impact and Implications for the Future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G</dc:creator>
  <cp:lastModifiedBy>Windows User</cp:lastModifiedBy>
  <cp:revision>22</cp:revision>
  <cp:lastPrinted>2012-01-12T14:52:07Z</cp:lastPrinted>
  <dcterms:created xsi:type="dcterms:W3CDTF">2012-01-11T04:57:27Z</dcterms:created>
  <dcterms:modified xsi:type="dcterms:W3CDTF">2012-01-12T19:20:46Z</dcterms:modified>
</cp:coreProperties>
</file>